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0" r:id="rId4"/>
    <p:sldId id="267" r:id="rId5"/>
    <p:sldId id="265" r:id="rId6"/>
    <p:sldId id="261" r:id="rId7"/>
    <p:sldId id="270" r:id="rId8"/>
    <p:sldId id="269" r:id="rId9"/>
    <p:sldId id="268" r:id="rId1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59EF-B548-487B-9AC0-07E6EA213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1DD08-10AB-4DBC-AEE5-A456C4320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1A7D1-C257-4E7A-879D-1669484F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E22D8-219F-41C2-A0ED-D58985CB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53A9-8FCE-4622-BC30-8A8DE427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41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8144-1FA0-4B5A-8029-F8F9B30F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61177-EE69-49B4-B113-14EABF848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30B2E-013F-4833-B3FE-63E75C8A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45895-F397-4611-BF90-7F2DFD8F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B002F-5958-4057-9011-93AFDAEF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859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DFE37-C0D5-4073-8372-E6100C238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D68CC-EB18-4ECD-A0D8-A04D8817D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19BC4-D4A4-4620-8F0D-128F72F19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1EA70-D3FF-4284-9B1E-36DA11B9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076EF-F149-4BBD-857D-3A2F6378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537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9AE-FCEE-4736-827A-B62CD48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B678A-000C-42F4-B22B-FE43B2C01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4C98D-0F50-460E-BC83-F81C0797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0A66-AA36-40EA-BA9C-4346C429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3A4E2-115F-4EFF-A753-7E3B5013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10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263F-F8F8-4F96-B0A0-A0916C83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8C7DA-78EE-4F4C-9BF8-0DA535921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E8057-C0E3-4EEB-84DD-1B66DA7C9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1D77-4E7C-4142-89D7-DE08AC83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378EC-C5B2-45D3-B944-50527065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00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05B8-5E2C-4D3D-99C8-5248DC09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E4319-9919-45CA-A0FA-0FAE4C36B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41768-BCDD-4926-BF23-707B0E2DD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08EE9-81E0-42B4-ABB0-E7EFBA2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5C1FD-4B3A-4261-9D88-1DF3FFC2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E1E67-A694-4788-A0F8-C5DC1973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370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9BB8-98BC-4DA7-8582-707BC055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A5D1B-CB3D-4059-AF53-8FA926A8C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68C1D-30A0-4213-BFB0-9CAAEC2FD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67898-7DF3-4F49-84A0-831A063FF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49879-56EC-4862-B7FE-A4CA86A5E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5FB00-1A42-40FD-9E33-0E56A7D1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BFD71-6994-4B42-B1ED-74D9162B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92A7B-A1F3-43FD-A790-C84C25A9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892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2E40-8756-41E2-8BDB-CCA1C551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DA8DD-4198-4A8E-9E5E-C0B040B7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AE3E8-7559-459C-B8A9-FFCE14E7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E2F6E-BA83-4449-8E7E-057BD5B4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512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AD9A8-D643-41C3-A665-BDFEFA3E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54939-2E73-4C92-B055-BBC777C5D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E21B9-5510-45E7-BC93-7E4C49FE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474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4E83-63B7-4F72-BBD6-E535051F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5303-B186-4290-B19F-D16B106F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FCB5E-BA20-4ADC-AC48-E1E1976F9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FBF09-5D5D-406E-B3AF-27A45F489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D3223-D08C-429E-ABF0-B448A0FBF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4C92B-FB64-4DC4-88A5-2F9936CD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771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738D-1D96-486A-8208-B4579A45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9D0D0-B995-4CAA-BB10-85146BC24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9CC5B-AB8C-4969-94E3-D24A69C02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E4C4-CCE0-4312-924D-ED43EE5F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1BDCC-8FC8-4A90-9626-8468F9EF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01AF0-DCEF-46C4-9817-083063AC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508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ECC76-DCE3-4097-AF77-418AA919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6CD89-F936-4281-9214-99CD3EC1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359C1-123E-4E36-9937-572273399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FB87-EBAC-4AE5-B6D1-D18DEE351371}" type="datetimeFigureOut">
              <a:rPr lang="en-IL" smtClean="0"/>
              <a:t>29/12/2021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0B63-D229-47C9-99C3-061E1DCA0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4A538-1E00-4909-913B-B0F7D5DB3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D1498-CA73-45B1-8CA0-122392B0DFC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361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B-SLAM2_ an Open-Source SLAM for Monocular, Stereo and RGB-D Cameras">
            <a:hlinkClick r:id="" action="ppaction://media"/>
            <a:extLst>
              <a:ext uri="{FF2B5EF4-FFF2-40B4-BE49-F238E27FC236}">
                <a16:creationId xmlns:a16="http://schemas.microsoft.com/office/drawing/2014/main" id="{1AEB8297-E826-42DA-85C2-D5954DB1AD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4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9066" y="693844"/>
            <a:ext cx="6929838" cy="3898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788C51-32B6-4E3A-AF7A-D55B4583FA2E}"/>
              </a:ext>
            </a:extLst>
          </p:cNvPr>
          <p:cNvSpPr txBox="1"/>
          <p:nvPr/>
        </p:nvSpPr>
        <p:spPr>
          <a:xfrm>
            <a:off x="308113" y="693844"/>
            <a:ext cx="390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SLAM:</a:t>
            </a:r>
          </a:p>
          <a:p>
            <a:r>
              <a:rPr lang="en-US" dirty="0"/>
              <a:t>Simultaneous Localization and Mapping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DF9AE-32F2-4E78-8E52-B32F46C67DB0}"/>
              </a:ext>
            </a:extLst>
          </p:cNvPr>
          <p:cNvSpPr txBox="1"/>
          <p:nvPr/>
        </p:nvSpPr>
        <p:spPr>
          <a:xfrm>
            <a:off x="467139" y="2236304"/>
            <a:ext cx="243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Huge amounts of data</a:t>
            </a:r>
          </a:p>
          <a:p>
            <a:r>
              <a:rPr lang="en-US" dirty="0"/>
              <a:t>* Operate online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3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B9567-CDF7-407E-922A-4BA6C541596E}"/>
              </a:ext>
            </a:extLst>
          </p:cNvPr>
          <p:cNvSpPr txBox="1"/>
          <p:nvPr/>
        </p:nvSpPr>
        <p:spPr>
          <a:xfrm>
            <a:off x="1194297" y="1077604"/>
            <a:ext cx="101938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Where to begin? </a:t>
            </a:r>
            <a:br>
              <a:rPr lang="en-US" sz="4400" dirty="0"/>
            </a:br>
            <a:r>
              <a:rPr lang="en-US" sz="4400" dirty="0"/>
              <a:t>How do we even approach such a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AC73-79DE-4438-8BA9-6D8B8919B97A}"/>
              </a:ext>
            </a:extLst>
          </p:cNvPr>
          <p:cNvSpPr txBox="1"/>
          <p:nvPr/>
        </p:nvSpPr>
        <p:spPr>
          <a:xfrm>
            <a:off x="1450880" y="3230218"/>
            <a:ext cx="96807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Draw the problem model on the board</a:t>
            </a:r>
          </a:p>
          <a:p>
            <a:pPr marL="342900" indent="-342900">
              <a:buAutoNum type="arabicPeriod"/>
            </a:pPr>
            <a:r>
              <a:rPr lang="en-US" sz="3200" dirty="0"/>
              <a:t>Write a mathematical equation describing the problem</a:t>
            </a:r>
          </a:p>
          <a:p>
            <a:pPr marL="342900" indent="-342900">
              <a:buAutoNum type="arabicPeriod"/>
            </a:pPr>
            <a:r>
              <a:rPr lang="en-US" sz="3200" dirty="0"/>
              <a:t>Optimize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9472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C93A35-D359-4D4F-AD16-4410CD5F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533" y="1080772"/>
            <a:ext cx="4755718" cy="344353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EA4C54-4EDB-4E50-8A98-D5BB888E9D60}"/>
              </a:ext>
            </a:extLst>
          </p:cNvPr>
          <p:cNvCxnSpPr>
            <a:cxnSpLocks/>
          </p:cNvCxnSpPr>
          <p:nvPr/>
        </p:nvCxnSpPr>
        <p:spPr>
          <a:xfrm>
            <a:off x="8279295" y="1450104"/>
            <a:ext cx="805070" cy="73549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C9A571-86C7-412F-95C1-856AE67CB672}"/>
              </a:ext>
            </a:extLst>
          </p:cNvPr>
          <p:cNvSpPr txBox="1"/>
          <p:nvPr/>
        </p:nvSpPr>
        <p:spPr>
          <a:xfrm>
            <a:off x="7120250" y="1109580"/>
            <a:ext cx="1334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Landmarks</a:t>
            </a:r>
            <a:endParaRPr lang="en-IL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1D41E7-B7B8-4E9E-ABC6-252F33395FFB}"/>
              </a:ext>
            </a:extLst>
          </p:cNvPr>
          <p:cNvGrpSpPr/>
          <p:nvPr/>
        </p:nvGrpSpPr>
        <p:grpSpPr>
          <a:xfrm>
            <a:off x="140749" y="1183980"/>
            <a:ext cx="6847701" cy="4886863"/>
            <a:chOff x="578071" y="1335192"/>
            <a:chExt cx="6421042" cy="45483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A29636-4CCB-44F7-88C0-50A7F5EFA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71" y="1335192"/>
              <a:ext cx="6010067" cy="342851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7C0-90EA-41FB-96BC-2C5CF7938A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4893" y="4030996"/>
              <a:ext cx="314112" cy="92327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4677CF-24D5-4833-A0DB-A5D565AEF735}"/>
                </a:ext>
              </a:extLst>
            </p:cNvPr>
            <p:cNvSpPr txBox="1"/>
            <p:nvPr/>
          </p:nvSpPr>
          <p:spPr>
            <a:xfrm>
              <a:off x="5664784" y="5071818"/>
              <a:ext cx="13343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Landmarks</a:t>
              </a:r>
              <a:endParaRPr lang="en-IL" dirty="0">
                <a:solidFill>
                  <a:srgbClr val="7030A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6A96B-CFE7-452B-92A6-C1ACD81739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9584" y="4629468"/>
              <a:ext cx="359465" cy="88470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E3CEF5-A127-4839-92BA-DE46864532FB}"/>
                </a:ext>
              </a:extLst>
            </p:cNvPr>
            <p:cNvSpPr txBox="1"/>
            <p:nvPr/>
          </p:nvSpPr>
          <p:spPr>
            <a:xfrm>
              <a:off x="771263" y="5514168"/>
              <a:ext cx="995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Camera</a:t>
              </a:r>
              <a:endParaRPr lang="en-IL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6201E04-C80C-47DB-B021-74AC59F47BA2}"/>
              </a:ext>
            </a:extLst>
          </p:cNvPr>
          <p:cNvSpPr txBox="1"/>
          <p:nvPr/>
        </p:nvSpPr>
        <p:spPr>
          <a:xfrm>
            <a:off x="346777" y="240567"/>
            <a:ext cx="47249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Draw the problem model on the  board</a:t>
            </a:r>
          </a:p>
          <a:p>
            <a:pPr marL="342900" indent="-342900">
              <a:buAutoNum type="arabicPeriod"/>
            </a:pPr>
            <a:r>
              <a:rPr lang="en-US" sz="1400" dirty="0"/>
              <a:t>Write a mathematical equation describing the problem</a:t>
            </a:r>
          </a:p>
          <a:p>
            <a:pPr marL="342900" indent="-342900">
              <a:buAutoNum type="arabicPeriod"/>
            </a:pPr>
            <a:r>
              <a:rPr lang="en-US" sz="1400" dirty="0"/>
              <a:t>Optimize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40119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90685-C9DC-430B-939D-DC46948FA968}"/>
              </a:ext>
            </a:extLst>
          </p:cNvPr>
          <p:cNvSpPr txBox="1"/>
          <p:nvPr/>
        </p:nvSpPr>
        <p:spPr>
          <a:xfrm>
            <a:off x="346778" y="240567"/>
            <a:ext cx="4611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Draw the problem model on the  board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Write a mathematical equation describing the problem</a:t>
            </a:r>
          </a:p>
          <a:p>
            <a:pPr marL="342900" indent="-342900">
              <a:buAutoNum type="arabicPeriod"/>
            </a:pPr>
            <a:r>
              <a:rPr lang="en-US" sz="1400" dirty="0"/>
              <a:t>Optimize</a:t>
            </a:r>
            <a:endParaRPr lang="en-IL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586252-18DC-4318-AA3A-32FB234FCAC8}"/>
              </a:ext>
            </a:extLst>
          </p:cNvPr>
          <p:cNvGrpSpPr/>
          <p:nvPr/>
        </p:nvGrpSpPr>
        <p:grpSpPr>
          <a:xfrm>
            <a:off x="6283466" y="1509946"/>
            <a:ext cx="5466617" cy="4431423"/>
            <a:chOff x="5718123" y="1680071"/>
            <a:chExt cx="5466617" cy="44314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2EAF779-EF95-4B65-BFC9-6856CD1103C4}"/>
                </a:ext>
              </a:extLst>
            </p:cNvPr>
            <p:cNvGrpSpPr/>
            <p:nvPr/>
          </p:nvGrpSpPr>
          <p:grpSpPr>
            <a:xfrm>
              <a:off x="5718123" y="1680071"/>
              <a:ext cx="5466617" cy="4431423"/>
              <a:chOff x="5807350" y="772684"/>
              <a:chExt cx="5426051" cy="43985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8BBBF83-C842-46F7-81D1-F5A9A388E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8366" y="1215548"/>
                <a:ext cx="4435035" cy="3211333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CC9736A-18CA-49B0-A664-A68254721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1165" y="3216253"/>
                <a:ext cx="1083366" cy="0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4C6490-A03A-47B0-97CF-56AC2802A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1" y="3254055"/>
                <a:ext cx="1040295" cy="1613452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936D572-0860-4394-A24D-7D442BDE82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2246" y="1504854"/>
                <a:ext cx="805070" cy="735495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15324A-CA93-45D7-95E6-E52FA52C691A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322" y="1164330"/>
                    <a:ext cx="59220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15324A-CA93-45D7-95E6-E52FA52C69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5322" y="1164330"/>
                    <a:ext cx="59220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247E525-3577-4021-A112-CE05C2D967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6780" y="979231"/>
                <a:ext cx="521803" cy="925581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F401F9F-6B7A-40B3-BF82-240B4CA9BE56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192" y="772684"/>
                    <a:ext cx="59220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F401F9F-6B7A-40B3-BF82-240B4CA9BE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192" y="772684"/>
                    <a:ext cx="59220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5A30A89-3C2F-4CF9-A442-9A52BD38FCC4}"/>
                      </a:ext>
                    </a:extLst>
                  </p:cNvPr>
                  <p:cNvSpPr txBox="1"/>
                  <p:nvPr/>
                </p:nvSpPr>
                <p:spPr>
                  <a:xfrm>
                    <a:off x="5807350" y="2796937"/>
                    <a:ext cx="592208" cy="38151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5A30A89-3C2F-4CF9-A442-9A52BD38F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7350" y="2796937"/>
                    <a:ext cx="592208" cy="381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268E02D-006A-4C8D-A9E3-5F25C2788B9C}"/>
                      </a:ext>
                    </a:extLst>
                  </p:cNvPr>
                  <p:cNvSpPr txBox="1"/>
                  <p:nvPr/>
                </p:nvSpPr>
                <p:spPr>
                  <a:xfrm>
                    <a:off x="6194977" y="4789708"/>
                    <a:ext cx="592208" cy="38151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268E02D-006A-4C8D-A9E3-5F25C2788B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4977" y="4789708"/>
                    <a:ext cx="592208" cy="38151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13A50F1-53F0-4C00-8F64-EB0FF371298B}"/>
                      </a:ext>
                    </a:extLst>
                  </p:cNvPr>
                  <p:cNvSpPr txBox="1"/>
                  <p:nvPr/>
                </p:nvSpPr>
                <p:spPr>
                  <a:xfrm>
                    <a:off x="6553201" y="3560180"/>
                    <a:ext cx="4607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13A50F1-53F0-4C00-8F64-EB0FF37129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3201" y="3560180"/>
                    <a:ext cx="4607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2A0A32F-69AD-412C-B745-F9D2590CEA3B}"/>
                      </a:ext>
                    </a:extLst>
                  </p:cNvPr>
                  <p:cNvSpPr txBox="1"/>
                  <p:nvPr/>
                </p:nvSpPr>
                <p:spPr>
                  <a:xfrm>
                    <a:off x="8615794" y="4131081"/>
                    <a:ext cx="4660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2A0A32F-69AD-412C-B745-F9D2590CEA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5794" y="4131081"/>
                    <a:ext cx="4660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2FE9102-50CA-4D0F-A7C0-F156A15EE5F2}"/>
                    </a:ext>
                  </a:extLst>
                </p:cNvPr>
                <p:cNvSpPr txBox="1"/>
                <p:nvPr/>
              </p:nvSpPr>
              <p:spPr>
                <a:xfrm>
                  <a:off x="9867894" y="4925727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2FE9102-50CA-4D0F-A7C0-F156A15EE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7894" y="4925727"/>
                  <a:ext cx="46608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DBB61A-33F8-4DEF-8A7C-DA11FF12FCA9}"/>
                  </a:ext>
                </a:extLst>
              </p:cNvPr>
              <p:cNvSpPr txBox="1"/>
              <p:nvPr/>
            </p:nvSpPr>
            <p:spPr>
              <a:xfrm>
                <a:off x="591923" y="1603621"/>
                <a:ext cx="4263668" cy="2906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First – Notations: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𝑐𝑎𝑚𝑒𝑟𝑎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𝑙𝑎𝑛𝑑𝑚𝑎𝑟𝑘𝑠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𝑚𝑒𝑎𝑠𝑢𝑟𝑒𝑚𝑒𝑛𝑡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  <a:p>
                <a:endParaRPr lang="en-I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DBB61A-33F8-4DEF-8A7C-DA11FF12F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23" y="1603621"/>
                <a:ext cx="4263668" cy="2906950"/>
              </a:xfrm>
              <a:prstGeom prst="rect">
                <a:avLst/>
              </a:prstGeom>
              <a:blipFill>
                <a:blip r:embed="rId10"/>
                <a:stretch>
                  <a:fillRect l="-1143" t="-10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D4C63F-CC8D-49B4-ADD0-5248D59C17AE}"/>
              </a:ext>
            </a:extLst>
          </p:cNvPr>
          <p:cNvGrpSpPr/>
          <p:nvPr/>
        </p:nvGrpSpPr>
        <p:grpSpPr>
          <a:xfrm>
            <a:off x="346778" y="3604769"/>
            <a:ext cx="4611542" cy="1419141"/>
            <a:chOff x="346778" y="3604769"/>
            <a:chExt cx="4611542" cy="141914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C3E4638-09C1-4BDF-B0FD-DBC499EBA37A}"/>
                </a:ext>
              </a:extLst>
            </p:cNvPr>
            <p:cNvSpPr/>
            <p:nvPr/>
          </p:nvSpPr>
          <p:spPr>
            <a:xfrm>
              <a:off x="346778" y="3604769"/>
              <a:ext cx="4611542" cy="841509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B01701-0906-412F-A1D4-E1B39F83B358}"/>
                </a:ext>
              </a:extLst>
            </p:cNvPr>
            <p:cNvSpPr txBox="1"/>
            <p:nvPr/>
          </p:nvSpPr>
          <p:spPr>
            <a:xfrm>
              <a:off x="2683163" y="4439135"/>
              <a:ext cx="11408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</a:rPr>
                <a:t>Given</a:t>
              </a:r>
              <a:endParaRPr lang="en-IL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A9730B-6516-4D4A-B03F-762BC2D5730D}"/>
              </a:ext>
            </a:extLst>
          </p:cNvPr>
          <p:cNvGrpSpPr/>
          <p:nvPr/>
        </p:nvGrpSpPr>
        <p:grpSpPr>
          <a:xfrm>
            <a:off x="335968" y="1509946"/>
            <a:ext cx="5572568" cy="1836494"/>
            <a:chOff x="335968" y="1509946"/>
            <a:chExt cx="5572568" cy="18364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6D3A5-5044-4BF1-908A-3B9C675C7F87}"/>
                </a:ext>
              </a:extLst>
            </p:cNvPr>
            <p:cNvSpPr/>
            <p:nvPr/>
          </p:nvSpPr>
          <p:spPr>
            <a:xfrm>
              <a:off x="335968" y="1987099"/>
              <a:ext cx="4263668" cy="1359341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DA3F56-9FFD-4D15-93CB-BD423B970A24}"/>
                </a:ext>
              </a:extLst>
            </p:cNvPr>
            <p:cNvSpPr txBox="1"/>
            <p:nvPr/>
          </p:nvSpPr>
          <p:spPr>
            <a:xfrm>
              <a:off x="3162079" y="1509946"/>
              <a:ext cx="2746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We want to know</a:t>
              </a:r>
              <a:endParaRPr lang="en-IL" sz="28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0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1FEDA-E4B1-4043-8C95-302CFD06C962}"/>
                  </a:ext>
                </a:extLst>
              </p:cNvPr>
              <p:cNvSpPr txBox="1"/>
              <p:nvPr/>
            </p:nvSpPr>
            <p:spPr>
              <a:xfrm>
                <a:off x="1538363" y="2526381"/>
                <a:ext cx="820087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IL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  <m:r>
                            <a:rPr lang="en-US" sz="4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4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e>
                          <m:r>
                            <a:rPr lang="en-US" sz="4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IL" sz="4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1FEDA-E4B1-4043-8C95-302CFD06C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363" y="2526381"/>
                <a:ext cx="820087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C72954-0881-4CF0-827F-53106F2A07A4}"/>
                  </a:ext>
                </a:extLst>
              </p:cNvPr>
              <p:cNvSpPr txBox="1"/>
              <p:nvPr/>
            </p:nvSpPr>
            <p:spPr>
              <a:xfrm>
                <a:off x="662166" y="1528025"/>
                <a:ext cx="1142779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The Probability of getting poses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landmarks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, given all measurements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IL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C72954-0881-4CF0-827F-53106F2A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66" y="1528025"/>
                <a:ext cx="11427792" cy="1077218"/>
              </a:xfrm>
              <a:prstGeom prst="rect">
                <a:avLst/>
              </a:prstGeom>
              <a:blipFill>
                <a:blip r:embed="rId3"/>
                <a:stretch>
                  <a:fillRect l="-1387" t="-6818" b="-187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760D70-C699-462B-A087-AFAF3ACBF18A}"/>
                  </a:ext>
                </a:extLst>
              </p:cNvPr>
              <p:cNvSpPr txBox="1"/>
              <p:nvPr/>
            </p:nvSpPr>
            <p:spPr>
              <a:xfrm>
                <a:off x="675145" y="3960370"/>
                <a:ext cx="104242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We want to choose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 that will maximize this probability</a:t>
                </a:r>
                <a:endParaRPr lang="en-IL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760D70-C699-462B-A087-AFAF3ACBF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45" y="3960370"/>
                <a:ext cx="10424264" cy="584775"/>
              </a:xfrm>
              <a:prstGeom prst="rect">
                <a:avLst/>
              </a:prstGeom>
              <a:blipFill>
                <a:blip r:embed="rId4"/>
                <a:stretch>
                  <a:fillRect l="-1520" t="-12500" r="-1287" b="-34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565732-67E4-4665-8B90-B03581D7CC51}"/>
                  </a:ext>
                </a:extLst>
              </p:cNvPr>
              <p:cNvSpPr txBox="1"/>
              <p:nvPr/>
            </p:nvSpPr>
            <p:spPr>
              <a:xfrm>
                <a:off x="1786841" y="4870681"/>
                <a:ext cx="8200873" cy="1297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4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4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𝐿</m:t>
                      </m:r>
                      <m:r>
                        <a:rPr lang="en-US" sz="4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IL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a:rPr lang="en-US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𝑎𝑟𝑔𝑚𝑎𝑥</m:t>
                          </m:r>
                        </m:e>
                        <m:li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</m:lim>
                      </m:limLow>
                      <m:d>
                        <m:dPr>
                          <m:ctrlPr>
                            <a:rPr lang="en-IL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L" sz="4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en-US" sz="4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US" sz="4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sz="4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L" sz="4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565732-67E4-4665-8B90-B03581D7C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41" y="4870681"/>
                <a:ext cx="8200873" cy="1297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A7266CE-4006-4B96-9468-5EA3F09EF530}"/>
              </a:ext>
            </a:extLst>
          </p:cNvPr>
          <p:cNvSpPr txBox="1"/>
          <p:nvPr/>
        </p:nvSpPr>
        <p:spPr>
          <a:xfrm>
            <a:off x="346778" y="240567"/>
            <a:ext cx="4611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Draw the problem model on the  board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Write a mathematical equation describing the problem</a:t>
            </a:r>
          </a:p>
          <a:p>
            <a:pPr marL="342900" indent="-342900">
              <a:buAutoNum type="arabicPeriod"/>
            </a:pPr>
            <a:r>
              <a:rPr lang="en-US" sz="1400" dirty="0"/>
              <a:t>Optimize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6120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CAAEFA-5FE0-44ED-86E7-71BA6F4DC6E7}"/>
                  </a:ext>
                </a:extLst>
              </p:cNvPr>
              <p:cNvSpPr txBox="1"/>
              <p:nvPr/>
            </p:nvSpPr>
            <p:spPr>
              <a:xfrm>
                <a:off x="1982782" y="5218618"/>
                <a:ext cx="8110330" cy="1109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CAAEFA-5FE0-44ED-86E7-71BA6F4D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782" y="5218618"/>
                <a:ext cx="8110330" cy="1109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BF073A92-6E53-4548-8A9E-D172E0A135A5}"/>
              </a:ext>
            </a:extLst>
          </p:cNvPr>
          <p:cNvGrpSpPr/>
          <p:nvPr/>
        </p:nvGrpSpPr>
        <p:grpSpPr>
          <a:xfrm>
            <a:off x="534420" y="1508799"/>
            <a:ext cx="5707135" cy="2510232"/>
            <a:chOff x="444968" y="1659060"/>
            <a:chExt cx="5707135" cy="25102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62A157-714C-4915-B0E5-13B2B28CB1BD}"/>
                </a:ext>
              </a:extLst>
            </p:cNvPr>
            <p:cNvSpPr txBox="1"/>
            <p:nvPr/>
          </p:nvSpPr>
          <p:spPr>
            <a:xfrm>
              <a:off x="1893330" y="1659060"/>
              <a:ext cx="23285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u="sng" dirty="0"/>
                <a:t>Camera Model</a:t>
              </a:r>
              <a:endParaRPr lang="en-IL" sz="2800" u="sng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7EE1D37-D13C-445C-A8F1-6E1913FD7D93}"/>
                </a:ext>
              </a:extLst>
            </p:cNvPr>
            <p:cNvGrpSpPr/>
            <p:nvPr/>
          </p:nvGrpSpPr>
          <p:grpSpPr>
            <a:xfrm>
              <a:off x="444968" y="2329079"/>
              <a:ext cx="5707135" cy="1840213"/>
              <a:chOff x="-117727" y="4628134"/>
              <a:chExt cx="6169502" cy="1989299"/>
            </a:xfrm>
          </p:grpSpPr>
          <p:pic>
            <p:nvPicPr>
              <p:cNvPr id="1028" name="Picture 4" descr="Camera Calibration. Camera Geometry and The Pinhole Model | by Aerin Kim |  Towards Data Science">
                <a:extLst>
                  <a:ext uri="{FF2B5EF4-FFF2-40B4-BE49-F238E27FC236}">
                    <a16:creationId xmlns:a16="http://schemas.microsoft.com/office/drawing/2014/main" id="{D29634AF-252E-49F1-ADB4-121BD057B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" t="3942" r="2982" b="16923"/>
              <a:stretch/>
            </p:blipFill>
            <p:spPr bwMode="auto">
              <a:xfrm>
                <a:off x="3131980" y="4628134"/>
                <a:ext cx="2919795" cy="1989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968A0B-CE51-4C0B-8F10-E4AFDEAB2185}"/>
                  </a:ext>
                </a:extLst>
              </p:cNvPr>
              <p:cNvSpPr txBox="1"/>
              <p:nvPr/>
            </p:nvSpPr>
            <p:spPr>
              <a:xfrm>
                <a:off x="-117727" y="4754209"/>
                <a:ext cx="3131405" cy="1297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Camera Model:</a:t>
                </a:r>
                <a:br>
                  <a:rPr lang="en-US" dirty="0"/>
                </a:br>
                <a:r>
                  <a:rPr lang="en-US" dirty="0"/>
                  <a:t>Given known pose and landmark, we should know which pixels were “hit”</a:t>
                </a:r>
                <a:endParaRPr lang="en-IL" dirty="0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21C9E69-EE06-40FD-855A-7C698EC2EB0E}"/>
              </a:ext>
            </a:extLst>
          </p:cNvPr>
          <p:cNvSpPr txBox="1"/>
          <p:nvPr/>
        </p:nvSpPr>
        <p:spPr>
          <a:xfrm>
            <a:off x="346778" y="240567"/>
            <a:ext cx="4611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Draw the problem model on the  board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Write a mathematical equation describing the problem</a:t>
            </a:r>
          </a:p>
          <a:p>
            <a:pPr marL="342900" indent="-342900">
              <a:buAutoNum type="arabicPeriod"/>
            </a:pPr>
            <a:r>
              <a:rPr lang="en-US" sz="1400" dirty="0"/>
              <a:t>Optimize</a:t>
            </a:r>
            <a:endParaRPr lang="en-IL" sz="1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FFA515-9711-4EF6-8AB5-DBE3738A0B79}"/>
              </a:ext>
            </a:extLst>
          </p:cNvPr>
          <p:cNvGrpSpPr/>
          <p:nvPr/>
        </p:nvGrpSpPr>
        <p:grpSpPr>
          <a:xfrm>
            <a:off x="7280133" y="1540807"/>
            <a:ext cx="4563996" cy="3131468"/>
            <a:chOff x="7548490" y="1659060"/>
            <a:chExt cx="4563996" cy="31314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C94062B-F1BF-4A25-BC8A-4477DA7C12E5}"/>
                </a:ext>
              </a:extLst>
            </p:cNvPr>
            <p:cNvGrpSpPr/>
            <p:nvPr/>
          </p:nvGrpSpPr>
          <p:grpSpPr>
            <a:xfrm>
              <a:off x="7548490" y="2299347"/>
              <a:ext cx="4563996" cy="2491181"/>
              <a:chOff x="7332308" y="3012278"/>
              <a:chExt cx="4563996" cy="2491181"/>
            </a:xfrm>
          </p:grpSpPr>
          <p:pic>
            <p:nvPicPr>
              <p:cNvPr id="1026" name="Picture 2" descr="Plot a grid of Gaussians with Matlab - Stack Overflow">
                <a:extLst>
                  <a:ext uri="{FF2B5EF4-FFF2-40B4-BE49-F238E27FC236}">
                    <a16:creationId xmlns:a16="http://schemas.microsoft.com/office/drawing/2014/main" id="{17AE748E-3DFE-4B0C-9F4D-7BE8DFDE0F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2308" y="3012278"/>
                <a:ext cx="4563996" cy="249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DD24A57-5395-4329-891B-7F7797A893CF}"/>
                      </a:ext>
                    </a:extLst>
                  </p:cNvPr>
                  <p:cNvSpPr txBox="1"/>
                  <p:nvPr/>
                </p:nvSpPr>
                <p:spPr>
                  <a:xfrm>
                    <a:off x="8242858" y="4985041"/>
                    <a:ext cx="433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DD24A57-5395-4329-891B-7F7797A893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42858" y="4985041"/>
                    <a:ext cx="43338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DF36CA6-BDBD-4093-940F-0D5CE2583B2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1808" y="5063063"/>
                    <a:ext cx="383054" cy="3916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DF36CA6-BDBD-4093-940F-0D5CE2583B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1808" y="5063063"/>
                    <a:ext cx="383054" cy="3916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D890460-A33C-493C-996E-EB4B2A342E2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2308" y="3661484"/>
                    <a:ext cx="1377685" cy="4113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D890460-A33C-493C-996E-EB4B2A342E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2308" y="3661484"/>
                    <a:ext cx="1377685" cy="4113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35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F14413-53D8-41D4-A28C-A702869F06C6}"/>
                </a:ext>
              </a:extLst>
            </p:cNvPr>
            <p:cNvSpPr txBox="1"/>
            <p:nvPr/>
          </p:nvSpPr>
          <p:spPr>
            <a:xfrm>
              <a:off x="8354226" y="1659060"/>
              <a:ext cx="3303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u="sng" dirty="0"/>
                <a:t>Gaussian Distribution</a:t>
              </a:r>
              <a:endParaRPr lang="en-IL" sz="2800" u="sng" dirty="0"/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DC6BA57-15A4-42C7-9926-0DC160628116}"/>
              </a:ext>
            </a:extLst>
          </p:cNvPr>
          <p:cNvSpPr/>
          <p:nvPr/>
        </p:nvSpPr>
        <p:spPr>
          <a:xfrm>
            <a:off x="3846443" y="4094922"/>
            <a:ext cx="3369896" cy="1212574"/>
          </a:xfrm>
          <a:custGeom>
            <a:avLst/>
            <a:gdLst>
              <a:gd name="connsiteX0" fmla="*/ 0 w 3369896"/>
              <a:gd name="connsiteY0" fmla="*/ 0 h 1212574"/>
              <a:gd name="connsiteX1" fmla="*/ 188844 w 3369896"/>
              <a:gd name="connsiteY1" fmla="*/ 298174 h 1212574"/>
              <a:gd name="connsiteX2" fmla="*/ 735496 w 3369896"/>
              <a:gd name="connsiteY2" fmla="*/ 377687 h 1212574"/>
              <a:gd name="connsiteX3" fmla="*/ 2146853 w 3369896"/>
              <a:gd name="connsiteY3" fmla="*/ 487017 h 1212574"/>
              <a:gd name="connsiteX4" fmla="*/ 2832653 w 3369896"/>
              <a:gd name="connsiteY4" fmla="*/ 646043 h 1212574"/>
              <a:gd name="connsiteX5" fmla="*/ 3299792 w 3369896"/>
              <a:gd name="connsiteY5" fmla="*/ 1033669 h 1212574"/>
              <a:gd name="connsiteX6" fmla="*/ 3359427 w 3369896"/>
              <a:gd name="connsiteY6" fmla="*/ 1212574 h 121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9896" h="1212574">
                <a:moveTo>
                  <a:pt x="0" y="0"/>
                </a:moveTo>
                <a:cubicBezTo>
                  <a:pt x="33130" y="117613"/>
                  <a:pt x="66261" y="235226"/>
                  <a:pt x="188844" y="298174"/>
                </a:cubicBezTo>
                <a:cubicBezTo>
                  <a:pt x="311427" y="361122"/>
                  <a:pt x="409161" y="346213"/>
                  <a:pt x="735496" y="377687"/>
                </a:cubicBezTo>
                <a:cubicBezTo>
                  <a:pt x="1061831" y="409161"/>
                  <a:pt x="1797327" y="442291"/>
                  <a:pt x="2146853" y="487017"/>
                </a:cubicBezTo>
                <a:cubicBezTo>
                  <a:pt x="2496379" y="531743"/>
                  <a:pt x="2640497" y="554934"/>
                  <a:pt x="2832653" y="646043"/>
                </a:cubicBezTo>
                <a:cubicBezTo>
                  <a:pt x="3024809" y="737152"/>
                  <a:pt x="3211996" y="939247"/>
                  <a:pt x="3299792" y="1033669"/>
                </a:cubicBezTo>
                <a:cubicBezTo>
                  <a:pt x="3387588" y="1128091"/>
                  <a:pt x="3373507" y="1170332"/>
                  <a:pt x="3359427" y="1212574"/>
                </a:cubicBezTo>
              </a:path>
            </a:pathLst>
          </a:custGeom>
          <a:noFill/>
          <a:ln w="57150">
            <a:solidFill>
              <a:srgbClr val="7030A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598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22BF99-0BD1-42CB-A6E7-1EFD5C6E88AC}"/>
                  </a:ext>
                </a:extLst>
              </p:cNvPr>
              <p:cNvSpPr txBox="1"/>
              <p:nvPr/>
            </p:nvSpPr>
            <p:spPr>
              <a:xfrm>
                <a:off x="-854765" y="4560747"/>
                <a:ext cx="9293087" cy="1343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I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𝑎𝑟𝑔𝑚𝑎𝑥</m:t>
                          </m:r>
                        </m:e>
                        <m:lim>
                          <m:sSup>
                            <m:sSupPr>
                              <m:ctrlPr>
                                <a:rPr lang="en-IL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</m:lim>
                      </m:limLow>
                      <m:d>
                        <m:dPr>
                          <m:ctrlPr>
                            <a:rPr lang="en-I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L" sz="24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IL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22BF99-0BD1-42CB-A6E7-1EFD5C6E8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54765" y="4560747"/>
                <a:ext cx="9293087" cy="1343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337D33E-D5D4-4822-B082-741AFDFA1B82}"/>
              </a:ext>
            </a:extLst>
          </p:cNvPr>
          <p:cNvSpPr txBox="1"/>
          <p:nvPr/>
        </p:nvSpPr>
        <p:spPr>
          <a:xfrm>
            <a:off x="346778" y="240567"/>
            <a:ext cx="46625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Draw the problem model on the  board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Write a mathematical equation describing the problem</a:t>
            </a:r>
          </a:p>
          <a:p>
            <a:pPr marL="342900" indent="-342900">
              <a:buAutoNum type="arabicPeriod"/>
            </a:pPr>
            <a:r>
              <a:rPr lang="en-US" sz="1400" dirty="0"/>
              <a:t>Optimize</a:t>
            </a:r>
            <a:endParaRPr lang="en-IL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78647-6ED5-4C89-BDBA-29F616636750}"/>
              </a:ext>
            </a:extLst>
          </p:cNvPr>
          <p:cNvSpPr txBox="1"/>
          <p:nvPr/>
        </p:nvSpPr>
        <p:spPr>
          <a:xfrm>
            <a:off x="927582" y="2782669"/>
            <a:ext cx="4439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+ Bayes rule</a:t>
            </a:r>
          </a:p>
          <a:p>
            <a:pPr/>
            <a:r>
              <a:rPr lang="en-US" dirty="0">
                <a:solidFill>
                  <a:srgbClr val="7030A0"/>
                </a:solidFill>
              </a:rPr>
              <a:t>+ Covariance consistent for all measurements</a:t>
            </a:r>
            <a:endParaRPr lang="en-I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93751B-C4E8-41D3-80A1-4B6D46827649}"/>
                  </a:ext>
                </a:extLst>
              </p:cNvPr>
              <p:cNvSpPr txBox="1"/>
              <p:nvPr/>
            </p:nvSpPr>
            <p:spPr>
              <a:xfrm>
                <a:off x="1610139" y="1076548"/>
                <a:ext cx="8110330" cy="855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93751B-C4E8-41D3-80A1-4B6D46827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139" y="1076548"/>
                <a:ext cx="8110330" cy="855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1791A9-D339-4BC8-8807-89044DFC90C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665304" y="1931782"/>
            <a:ext cx="0" cy="256070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3C4623-6840-4D37-AF83-B43E22BE59D3}"/>
                  </a:ext>
                </a:extLst>
              </p:cNvPr>
              <p:cNvSpPr txBox="1"/>
              <p:nvPr/>
            </p:nvSpPr>
            <p:spPr>
              <a:xfrm>
                <a:off x="4917385" y="4231922"/>
                <a:ext cx="6753638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L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𝑎𝑟𝑔𝑚𝑖𝑛</m:t>
                          </m:r>
                        </m:e>
                        <m:li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3C4623-6840-4D37-AF83-B43E22BE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5" y="4231922"/>
                <a:ext cx="6753638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90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22BF99-0BD1-42CB-A6E7-1EFD5C6E88AC}"/>
                  </a:ext>
                </a:extLst>
              </p:cNvPr>
              <p:cNvSpPr txBox="1"/>
              <p:nvPr/>
            </p:nvSpPr>
            <p:spPr>
              <a:xfrm>
                <a:off x="0" y="1248565"/>
                <a:ext cx="12851295" cy="2213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I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𝑎𝑟𝑔𝑚𝑖𝑛</m:t>
                          </m:r>
                        </m:e>
                        <m:li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Finding the correct landmarks and poses amounts to a </a:t>
                </a:r>
                <a:r>
                  <a:rPr lang="en-US" sz="2000" u="sn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nonlinear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sum of squares minimization problem</a:t>
                </a:r>
                <a:endParaRPr lang="en-IL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22BF99-0BD1-42CB-A6E7-1EFD5C6E8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8565"/>
                <a:ext cx="12851295" cy="2213811"/>
              </a:xfrm>
              <a:prstGeom prst="rect">
                <a:avLst/>
              </a:prstGeom>
              <a:blipFill>
                <a:blip r:embed="rId2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3B65721-7632-4AD1-B2B0-CEB6110E36C6}"/>
              </a:ext>
            </a:extLst>
          </p:cNvPr>
          <p:cNvSpPr txBox="1"/>
          <p:nvPr/>
        </p:nvSpPr>
        <p:spPr>
          <a:xfrm>
            <a:off x="346778" y="240567"/>
            <a:ext cx="4611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Draw the problem model on the  board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Write a mathematical equation describing the problem</a:t>
            </a:r>
          </a:p>
          <a:p>
            <a:pPr marL="342900" indent="-342900">
              <a:buAutoNum type="arabicPeriod"/>
            </a:pPr>
            <a:r>
              <a:rPr lang="en-US" sz="1400" dirty="0"/>
              <a:t>Optimize</a:t>
            </a:r>
            <a:endParaRPr lang="en-I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421392-72D4-425F-A3E4-7BB1D14FF6A8}"/>
                  </a:ext>
                </a:extLst>
              </p:cNvPr>
              <p:cNvSpPr txBox="1"/>
              <p:nvPr/>
            </p:nvSpPr>
            <p:spPr>
              <a:xfrm>
                <a:off x="4305138" y="4318318"/>
                <a:ext cx="4817794" cy="1534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for each picture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	for each landmark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L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421392-72D4-425F-A3E4-7BB1D14FF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38" y="4318318"/>
                <a:ext cx="4817794" cy="1534844"/>
              </a:xfrm>
              <a:prstGeom prst="rect">
                <a:avLst/>
              </a:prstGeom>
              <a:blipFill>
                <a:blip r:embed="rId3"/>
                <a:stretch>
                  <a:fillRect l="-12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7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BCEE0-76BC-42F8-BA03-617498B71103}"/>
                  </a:ext>
                </a:extLst>
              </p:cNvPr>
              <p:cNvSpPr txBox="1"/>
              <p:nvPr/>
            </p:nvSpPr>
            <p:spPr>
              <a:xfrm>
                <a:off x="2258253" y="1227443"/>
                <a:ext cx="7476710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IL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𝑎𝑟𝑔𝑚𝑖𝑛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BCEE0-76BC-42F8-BA03-617498B71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53" y="1227443"/>
                <a:ext cx="7476710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C225BC-84E1-44F0-9A8C-001F963075E5}"/>
              </a:ext>
            </a:extLst>
          </p:cNvPr>
          <p:cNvSpPr txBox="1"/>
          <p:nvPr/>
        </p:nvSpPr>
        <p:spPr>
          <a:xfrm>
            <a:off x="346778" y="240567"/>
            <a:ext cx="44955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Draw the problem model on the  board</a:t>
            </a:r>
          </a:p>
          <a:p>
            <a:pPr marL="342900" indent="-342900">
              <a:buAutoNum type="arabicPeriod"/>
            </a:pPr>
            <a:r>
              <a:rPr lang="en-US" sz="1400" dirty="0"/>
              <a:t>Write a mathematical equation describing the model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Optimize</a:t>
            </a:r>
            <a:endParaRPr lang="en-IL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74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342</Words>
  <Application>Microsoft Office PowerPoint</Application>
  <PresentationFormat>Widescreen</PresentationFormat>
  <Paragraphs>74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Spinner</dc:creator>
  <cp:lastModifiedBy>Alon Spinner</cp:lastModifiedBy>
  <cp:revision>96</cp:revision>
  <dcterms:created xsi:type="dcterms:W3CDTF">2021-12-29T11:21:54Z</dcterms:created>
  <dcterms:modified xsi:type="dcterms:W3CDTF">2021-12-29T16:38:52Z</dcterms:modified>
</cp:coreProperties>
</file>